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5" r:id="rId2"/>
    <p:sldId id="259" r:id="rId3"/>
    <p:sldId id="267" r:id="rId4"/>
    <p:sldId id="280" r:id="rId5"/>
    <p:sldId id="285" r:id="rId6"/>
    <p:sldId id="271" r:id="rId7"/>
    <p:sldId id="273" r:id="rId8"/>
    <p:sldId id="309" r:id="rId9"/>
    <p:sldId id="311" r:id="rId10"/>
    <p:sldId id="26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81" autoAdjust="0"/>
    <p:restoredTop sz="94660"/>
  </p:normalViewPr>
  <p:slideViewPr>
    <p:cSldViewPr snapToGrid="0">
      <p:cViewPr varScale="1">
        <p:scale>
          <a:sx n="88" d="100"/>
          <a:sy n="88" d="100"/>
        </p:scale>
        <p:origin x="50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F8D3B-E6D7-498C-9A12-375C1B467017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43BDBF-4AD9-4D9A-BF18-EFAB0E9CB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608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5EB0D-ADA1-45BC-B1BD-B525C4DFD4CC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3B66C-18AC-4E04-9F8D-4114D7B71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788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5EB0D-ADA1-45BC-B1BD-B525C4DFD4CC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3B66C-18AC-4E04-9F8D-4114D7B71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290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5EB0D-ADA1-45BC-B1BD-B525C4DFD4CC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3B66C-18AC-4E04-9F8D-4114D7B71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832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5EB0D-ADA1-45BC-B1BD-B525C4DFD4CC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3B66C-18AC-4E04-9F8D-4114D7B71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070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5EB0D-ADA1-45BC-B1BD-B525C4DFD4CC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3B66C-18AC-4E04-9F8D-4114D7B71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736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5EB0D-ADA1-45BC-B1BD-B525C4DFD4CC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3B66C-18AC-4E04-9F8D-4114D7B71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247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5EB0D-ADA1-45BC-B1BD-B525C4DFD4CC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3B66C-18AC-4E04-9F8D-4114D7B71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539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5EB0D-ADA1-45BC-B1BD-B525C4DFD4CC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3B66C-18AC-4E04-9F8D-4114D7B71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93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5EB0D-ADA1-45BC-B1BD-B525C4DFD4CC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3B66C-18AC-4E04-9F8D-4114D7B71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685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5EB0D-ADA1-45BC-B1BD-B525C4DFD4CC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3B66C-18AC-4E04-9F8D-4114D7B71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425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5EB0D-ADA1-45BC-B1BD-B525C4DFD4CC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3B66C-18AC-4E04-9F8D-4114D7B71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425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5EB0D-ADA1-45BC-B1BD-B525C4DFD4CC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3B66C-18AC-4E04-9F8D-4114D7B71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70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 txBox="1">
            <a:spLocks/>
          </p:cNvSpPr>
          <p:nvPr/>
        </p:nvSpPr>
        <p:spPr bwMode="auto">
          <a:xfrm>
            <a:off x="2197101" y="1052514"/>
            <a:ext cx="8291513" cy="44021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r-Latn-RS" altLang="en-US" sz="1100" b="1" dirty="0">
                <a:solidFill>
                  <a:schemeClr val="tx2"/>
                </a:solidFill>
                <a:latin typeface="Century Schoolbook"/>
              </a:rPr>
              <a:t/>
            </a:r>
            <a:br>
              <a:rPr lang="sr-Latn-RS" altLang="en-US" sz="1100" b="1" dirty="0">
                <a:solidFill>
                  <a:schemeClr val="tx2"/>
                </a:solidFill>
                <a:latin typeface="Century Schoolbook"/>
              </a:rPr>
            </a:br>
            <a:r>
              <a:rPr lang="sr-Cyrl-RS" altLang="en-US" sz="2700" b="1" dirty="0">
                <a:latin typeface="Century Schoolbook"/>
              </a:rPr>
              <a:t>ШЕСТИ РАЗРЕД</a:t>
            </a:r>
            <a:r>
              <a:rPr lang="sr-Latn-RS" altLang="en-US" sz="2700" b="1" dirty="0">
                <a:latin typeface="Century Schoolbook"/>
              </a:rPr>
              <a:t/>
            </a:r>
            <a:br>
              <a:rPr lang="sr-Latn-RS" altLang="en-US" sz="2700" b="1" dirty="0">
                <a:latin typeface="Century Schoolbook"/>
              </a:rPr>
            </a:br>
            <a:r>
              <a:rPr lang="sr-Cyrl-RS" altLang="en-US" sz="2700" b="1" dirty="0">
                <a:latin typeface="Century Schoolbook"/>
              </a:rPr>
              <a:t/>
            </a:r>
            <a:br>
              <a:rPr lang="sr-Cyrl-RS" altLang="en-US" sz="2700" b="1" dirty="0">
                <a:latin typeface="Century Schoolbook"/>
              </a:rPr>
            </a:br>
            <a:r>
              <a:rPr lang="sr-Cyrl-RS" altLang="en-US" sz="2700" b="1" dirty="0">
                <a:latin typeface="Century Schoolbook"/>
              </a:rPr>
              <a:t>Предмет: </a:t>
            </a:r>
            <a:br>
              <a:rPr lang="sr-Cyrl-RS" altLang="en-US" sz="2700" b="1" dirty="0">
                <a:latin typeface="Century Schoolbook"/>
              </a:rPr>
            </a:br>
            <a:r>
              <a:rPr lang="sr-Cyrl-RS" altLang="en-US" sz="2700" b="1" dirty="0">
                <a:latin typeface="Century Schoolbook"/>
              </a:rPr>
              <a:t>Српски језик</a:t>
            </a:r>
            <a:r>
              <a:rPr lang="sr-Latn-RS" altLang="en-US" sz="2700" b="1" dirty="0">
                <a:latin typeface="Century Schoolbook"/>
              </a:rPr>
              <a:t> </a:t>
            </a:r>
            <a:r>
              <a:rPr lang="sr-Cyrl-RS" altLang="en-US" sz="2700" b="1" dirty="0">
                <a:latin typeface="Century Schoolbook"/>
              </a:rPr>
              <a:t>и књижевност</a:t>
            </a:r>
            <a:r>
              <a:rPr lang="sr-Latn-RS" altLang="en-US" sz="2700" b="1" dirty="0">
                <a:latin typeface="Century Schoolbook"/>
              </a:rPr>
              <a:t/>
            </a:r>
            <a:br>
              <a:rPr lang="sr-Latn-RS" altLang="en-US" sz="2700" b="1" dirty="0">
                <a:latin typeface="Century Schoolbook"/>
              </a:rPr>
            </a:br>
            <a:r>
              <a:rPr lang="sr-Cyrl-RS" altLang="en-US" sz="2700" b="1" dirty="0">
                <a:latin typeface="Century Schoolbook"/>
              </a:rPr>
              <a:t/>
            </a:r>
            <a:br>
              <a:rPr lang="sr-Cyrl-RS" altLang="en-US" sz="2700" b="1" dirty="0">
                <a:latin typeface="Century Schoolbook"/>
              </a:rPr>
            </a:br>
            <a:r>
              <a:rPr lang="sr-Cyrl-RS" altLang="en-US" sz="2700" b="1" dirty="0">
                <a:latin typeface="Century Schoolbook"/>
              </a:rPr>
              <a:t>Назив предавања: </a:t>
            </a:r>
            <a:r>
              <a:rPr lang="sr-Cyrl-RS" altLang="en-US" sz="2700" b="1" dirty="0" smtClean="0">
                <a:latin typeface="Century Schoolbook"/>
              </a:rPr>
              <a:t>Лирика (систематизација)</a:t>
            </a:r>
            <a:r>
              <a:rPr lang="sr-Latn-RS" altLang="en-US" sz="2700" b="1" dirty="0">
                <a:latin typeface="Century Schoolbook"/>
              </a:rPr>
              <a:t/>
            </a:r>
            <a:br>
              <a:rPr lang="sr-Latn-RS" altLang="en-US" sz="2700" b="1" dirty="0">
                <a:latin typeface="Century Schoolbook"/>
              </a:rPr>
            </a:br>
            <a:r>
              <a:rPr lang="sr-Cyrl-RS" altLang="en-US" sz="2700" b="1" dirty="0">
                <a:latin typeface="Century Schoolbook"/>
              </a:rPr>
              <a:t/>
            </a:r>
            <a:br>
              <a:rPr lang="sr-Cyrl-RS" altLang="en-US" sz="2700" b="1" dirty="0">
                <a:latin typeface="Century Schoolbook"/>
              </a:rPr>
            </a:br>
            <a:r>
              <a:rPr lang="sr-Cyrl-RS" altLang="en-US" sz="2700" b="1" dirty="0">
                <a:latin typeface="Century Schoolbook"/>
              </a:rPr>
              <a:t>Име предавача: ДАНИЈЕЛА КВАС</a:t>
            </a:r>
            <a:r>
              <a:rPr lang="sr-Latn-RS" altLang="en-US" sz="2700" b="1" dirty="0">
                <a:latin typeface="Century Schoolbook"/>
              </a:rPr>
              <a:t/>
            </a:r>
            <a:br>
              <a:rPr lang="sr-Latn-RS" altLang="en-US" sz="2700" b="1" dirty="0">
                <a:latin typeface="Century Schoolbook"/>
              </a:rPr>
            </a:br>
            <a:r>
              <a:rPr lang="sr-Latn-RS" altLang="en-US" sz="2700" b="1" dirty="0">
                <a:latin typeface="Century Schoolbook"/>
              </a:rPr>
              <a:t/>
            </a:r>
            <a:br>
              <a:rPr lang="sr-Latn-RS" altLang="en-US" sz="2700" b="1" dirty="0">
                <a:latin typeface="Century Schoolbook"/>
              </a:rPr>
            </a:br>
            <a:r>
              <a:rPr lang="sr-Cyrl-RS" altLang="en-US" sz="2700" b="1" dirty="0">
                <a:latin typeface="Century Schoolbook"/>
              </a:rPr>
              <a:t>Редни број часа: </a:t>
            </a:r>
            <a:r>
              <a:rPr lang="sr-Latn-RS" altLang="en-US" sz="2700" b="1" dirty="0" smtClean="0">
                <a:latin typeface="Century Schoolbook"/>
              </a:rPr>
              <a:t>43</a:t>
            </a:r>
            <a:r>
              <a:rPr lang="sr-Cyrl-RS" altLang="en-US" sz="2700" b="1" dirty="0" smtClean="0">
                <a:latin typeface="Century Schoolbook"/>
              </a:rPr>
              <a:t>.</a:t>
            </a:r>
            <a:endParaRPr lang="sr-Latn-RS" altLang="en-US" sz="2700" b="1" dirty="0">
              <a:latin typeface="Century Schoolbook"/>
            </a:endParaRPr>
          </a:p>
        </p:txBody>
      </p:sp>
    </p:spTree>
    <p:extLst>
      <p:ext uri="{BB962C8B-B14F-4D97-AF65-F5344CB8AC3E}">
        <p14:creationId xmlns:p14="http://schemas.microsoft.com/office/powerpoint/2010/main" val="125036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7720" y="350520"/>
            <a:ext cx="10561320" cy="621792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4000" b="1" dirty="0"/>
              <a:t>Ђура Јакшић: </a:t>
            </a:r>
            <a:r>
              <a:rPr lang="ru-RU" sz="4000" b="1" i="1" dirty="0"/>
              <a:t>Вече</a:t>
            </a:r>
            <a:r>
              <a:rPr lang="en-US" sz="4000" b="1" dirty="0" smtClean="0">
                <a:effectLst/>
              </a:rPr>
              <a:t/>
            </a:r>
            <a:br>
              <a:rPr lang="en-US" sz="4000" b="1" dirty="0" smtClean="0">
                <a:effectLst/>
              </a:rPr>
            </a:br>
            <a:r>
              <a:rPr lang="ru-RU" sz="4000" b="1" dirty="0"/>
              <a:t>Јован Дучић: </a:t>
            </a:r>
            <a:r>
              <a:rPr lang="ru-RU" sz="4000" b="1" i="1" dirty="0"/>
              <a:t>Село</a:t>
            </a:r>
            <a:r>
              <a:rPr lang="ru-RU" sz="4000" b="1" dirty="0"/>
              <a:t> </a:t>
            </a:r>
            <a:r>
              <a:rPr lang="en-US" sz="4000" b="1" dirty="0" smtClean="0">
                <a:effectLst/>
              </a:rPr>
              <a:t/>
            </a:r>
            <a:br>
              <a:rPr lang="en-US" sz="4000" b="1" dirty="0" smtClean="0">
                <a:effectLst/>
              </a:rPr>
            </a:br>
            <a:r>
              <a:rPr lang="ru-RU" sz="4000" b="1" dirty="0"/>
              <a:t>Мирослав Антић: </a:t>
            </a:r>
            <a:r>
              <a:rPr lang="ru-RU" sz="4000" b="1" i="1" dirty="0"/>
              <a:t>Плава звезда</a:t>
            </a:r>
            <a:r>
              <a:rPr lang="en-US" sz="4000" b="1" dirty="0" smtClean="0">
                <a:effectLst/>
              </a:rPr>
              <a:t/>
            </a:r>
            <a:br>
              <a:rPr lang="en-US" sz="4000" b="1" dirty="0" smtClean="0">
                <a:effectLst/>
              </a:rPr>
            </a:br>
            <a:r>
              <a:rPr lang="ru-RU" sz="4000" b="1" dirty="0"/>
              <a:t>Вељко Петровић: </a:t>
            </a:r>
            <a:r>
              <a:rPr lang="ru-RU" sz="4000" b="1" i="1" dirty="0"/>
              <a:t>Ратар</a:t>
            </a:r>
            <a:r>
              <a:rPr lang="ru-RU" sz="4000" b="1" dirty="0"/>
              <a:t> / Алекса Шантић: </a:t>
            </a:r>
            <a:r>
              <a:rPr lang="ru-RU" sz="4000" b="1" i="1" dirty="0"/>
              <a:t>О, класје моје</a:t>
            </a:r>
            <a:r>
              <a:rPr lang="en-US" sz="4000" b="1" dirty="0" smtClean="0">
                <a:effectLst/>
              </a:rPr>
              <a:t/>
            </a:r>
            <a:br>
              <a:rPr lang="en-US" sz="4000" b="1" dirty="0" smtClean="0">
                <a:effectLst/>
              </a:rPr>
            </a:br>
            <a:r>
              <a:rPr lang="ru-RU" sz="4000" b="1" dirty="0"/>
              <a:t>Десанка Максимовић: </a:t>
            </a:r>
            <a:r>
              <a:rPr lang="ru-RU" sz="4000" b="1" i="1" dirty="0"/>
              <a:t>Грачаница</a:t>
            </a:r>
            <a:r>
              <a:rPr lang="ru-RU" sz="4000" b="1" dirty="0"/>
              <a:t> / Војислав Илић: </a:t>
            </a:r>
            <a:r>
              <a:rPr lang="ru-RU" sz="4000" b="1" i="1" dirty="0"/>
              <a:t>Свети Сава</a:t>
            </a:r>
            <a:r>
              <a:rPr lang="en-US" sz="4000" b="1" dirty="0" smtClean="0">
                <a:effectLst/>
              </a:rPr>
              <a:t/>
            </a:r>
            <a:br>
              <a:rPr lang="en-US" sz="4000" b="1" dirty="0" smtClean="0">
                <a:effectLst/>
              </a:rPr>
            </a:br>
            <a:r>
              <a:rPr lang="ru-RU" sz="4000" b="1" dirty="0"/>
              <a:t>Стеван Раичковић: </a:t>
            </a:r>
            <a:r>
              <a:rPr lang="ru-RU" sz="4000" b="1" i="1" dirty="0"/>
              <a:t>Хвала сунцу, земљи, трави</a:t>
            </a:r>
            <a:r>
              <a:rPr lang="en-US" sz="4000" b="1" dirty="0" smtClean="0">
                <a:effectLst/>
              </a:rPr>
              <a:t/>
            </a:r>
            <a:br>
              <a:rPr lang="en-US" sz="4000" b="1" dirty="0" smtClean="0">
                <a:effectLst/>
              </a:rPr>
            </a:br>
            <a:r>
              <a:rPr lang="ru-RU" sz="4000" b="1" dirty="0"/>
              <a:t>Милован Данојлић: </a:t>
            </a:r>
            <a:r>
              <a:rPr lang="ru-RU" sz="4000" b="1" i="1" dirty="0"/>
              <a:t>Овај дечак зове се Пепо Крста</a:t>
            </a:r>
            <a:r>
              <a:rPr lang="en-US" sz="4000" b="1" dirty="0" smtClean="0">
                <a:effectLst/>
              </a:rPr>
              <a:t/>
            </a:r>
            <a:br>
              <a:rPr lang="en-US" sz="4000" b="1" dirty="0" smtClean="0">
                <a:effectLst/>
              </a:rPr>
            </a:br>
            <a:r>
              <a:rPr lang="ru-RU" sz="4000" b="1" dirty="0"/>
              <a:t>Сергеј Јесењин: </a:t>
            </a:r>
            <a:r>
              <a:rPr lang="ru-RU" sz="4000" b="1" i="1" dirty="0"/>
              <a:t>Песма о керуши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740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213360"/>
            <a:ext cx="6248400" cy="112776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sr-Cyrl-RS" dirty="0" smtClean="0"/>
              <a:t>ЛИРИКА (СИСТЕМАТИЗАЦИЈА)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591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03119" y="1222377"/>
            <a:ext cx="8244205" cy="3410584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>
              <a:defRPr/>
            </a:pPr>
            <a:r>
              <a:rPr lang="sr-Cyrl-RS" sz="3600" b="1" dirty="0"/>
              <a:t>ЛИРИКА</a:t>
            </a:r>
          </a:p>
          <a:p>
            <a:pPr>
              <a:defRPr/>
            </a:pPr>
            <a:r>
              <a:rPr lang="sr-Cyrl-RS" sz="3600" b="1" dirty="0"/>
              <a:t>ЛИРИКА ЈЕ ЈЕДАН ОД ТРИ КЊИЖЕВНА РОДА, ПОРЕД ЕПИКЕ И ДРАМЕ. У ПОЧЕТКУ ЈЕ ТО БИЛА ПЕСМА КОЈА СЕ ПЕВАЛА УЗ ПРАТЊУ ЛИРЕ У ДРЕВНОЈ ГРЧКОЈ. </a:t>
            </a:r>
          </a:p>
          <a:p>
            <a:pPr>
              <a:defRPr/>
            </a:pPr>
            <a:r>
              <a:rPr lang="sr-Cyrl-RS" sz="3600" b="1" dirty="0"/>
              <a:t> </a:t>
            </a:r>
            <a:endParaRPr lang="en-US" sz="3600" b="1" dirty="0"/>
          </a:p>
        </p:txBody>
      </p:sp>
      <p:pic>
        <p:nvPicPr>
          <p:cNvPr id="5123" name="Picture 2" descr="Резултат слика за лира инструмен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6476" y="3981451"/>
            <a:ext cx="1077913" cy="142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196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7976" y="2072640"/>
            <a:ext cx="10482943" cy="315468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r-Cyrl-RS" dirty="0" smtClean="0"/>
              <a:t>                                   </a:t>
            </a:r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r>
              <a:rPr lang="sr-Cyrl-RS" dirty="0" smtClean="0"/>
              <a:t>  		</a:t>
            </a:r>
            <a:r>
              <a:rPr lang="sr-Cyrl-RS" sz="6000" dirty="0" smtClean="0"/>
              <a:t>Подела лирике</a:t>
            </a:r>
          </a:p>
          <a:p>
            <a:pPr marL="0" indent="0">
              <a:buNone/>
            </a:pPr>
            <a:endParaRPr lang="sr-Cyrl-RS" sz="6000" dirty="0" smtClean="0"/>
          </a:p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r>
              <a:rPr lang="sr-Cyrl-RS" b="1" dirty="0" smtClean="0"/>
              <a:t>Лирска народна поезија                      Лирска ауторска поезија</a:t>
            </a:r>
            <a:endParaRPr lang="en-US" b="1" dirty="0"/>
          </a:p>
        </p:txBody>
      </p:sp>
      <p:sp>
        <p:nvSpPr>
          <p:cNvPr id="4" name="Down Arrow 3"/>
          <p:cNvSpPr/>
          <p:nvPr/>
        </p:nvSpPr>
        <p:spPr>
          <a:xfrm>
            <a:off x="2118361" y="346383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6644640" y="2952206"/>
            <a:ext cx="45719" cy="45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6612635" y="3388287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36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0" y="447040"/>
            <a:ext cx="10977880" cy="6004243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6000" b="1" dirty="0" smtClean="0"/>
              <a:t>За разлику од лирских народних песама, које су настале у колективу и не знамо аутора, одлика ауторских је да нам је песник познат. У њима је изражен лични доживљај лирског субјекта.</a:t>
            </a:r>
          </a:p>
        </p:txBody>
      </p:sp>
    </p:spTree>
    <p:extLst>
      <p:ext uri="{BB962C8B-B14F-4D97-AF65-F5344CB8AC3E}">
        <p14:creationId xmlns:p14="http://schemas.microsoft.com/office/powerpoint/2010/main" val="391537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3587" y="1085851"/>
            <a:ext cx="9139509" cy="5271406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sr-Cyrl-RS" sz="2700" b="1" dirty="0"/>
              <a:t>	</a:t>
            </a:r>
            <a:r>
              <a:rPr lang="sr-Cyrl-RS" sz="4050" b="1" dirty="0"/>
              <a:t>	ОСОБИНЕ ЛИРИКЕ СУ:</a:t>
            </a:r>
          </a:p>
          <a:p>
            <a:pPr>
              <a:defRPr/>
            </a:pPr>
            <a:r>
              <a:rPr lang="sr-Cyrl-RS" sz="4050" b="1" dirty="0"/>
              <a:t>САЖЕТОСТ</a:t>
            </a:r>
          </a:p>
          <a:p>
            <a:pPr>
              <a:defRPr/>
            </a:pPr>
            <a:r>
              <a:rPr lang="sr-Cyrl-RS" sz="4050" b="1" dirty="0"/>
              <a:t>СУБЈЕКТИВНОСТ </a:t>
            </a:r>
          </a:p>
          <a:p>
            <a:pPr>
              <a:defRPr/>
            </a:pPr>
            <a:r>
              <a:rPr lang="sr-Cyrl-RS" sz="4050" b="1" dirty="0"/>
              <a:t>ЕМОЦИОНАЛНОСТ</a:t>
            </a:r>
          </a:p>
          <a:p>
            <a:pPr>
              <a:defRPr/>
            </a:pPr>
            <a:r>
              <a:rPr lang="sr-Cyrl-RS" sz="4050" b="1" dirty="0"/>
              <a:t>МУЗИКАЛНОСТ</a:t>
            </a:r>
          </a:p>
          <a:p>
            <a:pPr>
              <a:defRPr/>
            </a:pPr>
            <a:r>
              <a:rPr lang="sr-Cyrl-RS" sz="4050" b="1" dirty="0"/>
              <a:t>ИЗРАЖАЈНОСТ</a:t>
            </a:r>
          </a:p>
          <a:p>
            <a:pPr>
              <a:defRPr/>
            </a:pPr>
            <a:r>
              <a:rPr lang="sr-Cyrl-RS" sz="4050" b="1" dirty="0" smtClean="0"/>
              <a:t>РИТМИЧНОСТ</a:t>
            </a:r>
            <a:endParaRPr lang="sr-Latn-RS" sz="4050" b="1" dirty="0" smtClean="0"/>
          </a:p>
          <a:p>
            <a:pPr>
              <a:defRPr/>
            </a:pPr>
            <a:r>
              <a:rPr lang="sr-Cyrl-RS" sz="4050" b="1" dirty="0" smtClean="0"/>
              <a:t>СЛИКОВИТОСТ</a:t>
            </a:r>
            <a:endParaRPr lang="sr-Latn-RS" sz="4050" b="1" dirty="0" smtClean="0"/>
          </a:p>
          <a:p>
            <a:pPr>
              <a:defRPr/>
            </a:pPr>
            <a:endParaRPr lang="sr-Cyrl-RS" sz="4050" b="1" dirty="0"/>
          </a:p>
          <a:p>
            <a:pPr marL="0" indent="0">
              <a:buNone/>
              <a:defRPr/>
            </a:pPr>
            <a:endParaRPr lang="en-US" dirty="0"/>
          </a:p>
        </p:txBody>
      </p:sp>
      <p:pic>
        <p:nvPicPr>
          <p:cNvPr id="6147" name="Picture 2" descr="Резултат слика за срц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51" y="2792413"/>
            <a:ext cx="1338263" cy="95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 descr="Резултат слика за нот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0838" y="3749676"/>
            <a:ext cx="1871662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508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2138" y="979489"/>
            <a:ext cx="8177212" cy="4510087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>
              <a:defRPr/>
            </a:pPr>
            <a:r>
              <a:rPr lang="sr-Cyrl-RS" sz="3225" b="1" dirty="0"/>
              <a:t>ЛИРСКЕ ПЕСМЕ СЕ ПРЕМА ТЕМИ ДЕЛЕ НА:</a:t>
            </a:r>
          </a:p>
          <a:p>
            <a:pPr>
              <a:defRPr/>
            </a:pPr>
            <a:r>
              <a:rPr lang="sr-Cyrl-RS" sz="3225" b="1" dirty="0"/>
              <a:t>ЉУБАВНЕ ПЕСМЕ</a:t>
            </a:r>
          </a:p>
          <a:p>
            <a:pPr>
              <a:defRPr/>
            </a:pPr>
            <a:r>
              <a:rPr lang="sr-Cyrl-RS" sz="3225" b="1" dirty="0"/>
              <a:t>РОДОЉУБИВЕ </a:t>
            </a:r>
            <a:r>
              <a:rPr lang="sr-Cyrl-RS" sz="3225" b="1" dirty="0" smtClean="0"/>
              <a:t>ПЕСМЕ</a:t>
            </a:r>
            <a:endParaRPr lang="sr-Latn-RS" sz="3225" b="1" dirty="0" smtClean="0"/>
          </a:p>
          <a:p>
            <a:pPr>
              <a:defRPr/>
            </a:pPr>
            <a:r>
              <a:rPr lang="sr-Cyrl-RS" sz="3225" b="1" dirty="0" smtClean="0"/>
              <a:t>МИСАОНЕ </a:t>
            </a:r>
            <a:r>
              <a:rPr lang="sr-Cyrl-RS" sz="3225" b="1" dirty="0"/>
              <a:t>ПЕСМЕ</a:t>
            </a:r>
          </a:p>
          <a:p>
            <a:pPr>
              <a:defRPr/>
            </a:pPr>
            <a:r>
              <a:rPr lang="sr-Cyrl-RS" sz="3225" b="1" dirty="0"/>
              <a:t>ДИТИРАМБ</a:t>
            </a:r>
          </a:p>
          <a:p>
            <a:pPr>
              <a:defRPr/>
            </a:pPr>
            <a:r>
              <a:rPr lang="sr-Cyrl-RS" sz="3225" b="1" dirty="0"/>
              <a:t>ОПИСНЕ (ДЕСКРИПТИВНЕ</a:t>
            </a:r>
            <a:r>
              <a:rPr lang="sr-Cyrl-RS" sz="3225" b="1" dirty="0" smtClean="0"/>
              <a:t>)</a:t>
            </a:r>
          </a:p>
          <a:p>
            <a:pPr>
              <a:defRPr/>
            </a:pPr>
            <a:r>
              <a:rPr lang="sr-Cyrl-RS" sz="3225" b="1" dirty="0" smtClean="0"/>
              <a:t>ЕЛЕГИЈЕ</a:t>
            </a:r>
            <a:endParaRPr lang="sr-Cyrl-RS" sz="3225" b="1" dirty="0"/>
          </a:p>
          <a:p>
            <a:pPr>
              <a:defRPr/>
            </a:pPr>
            <a:r>
              <a:rPr lang="sr-Cyrl-RS" sz="3225" b="1" dirty="0"/>
              <a:t>СОЦИЈАЛНЕ ПЕСМЕ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20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780" y="196770"/>
            <a:ext cx="10613020" cy="5980193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>СТРОФА ПРЕДСТАВЉА ЦЕЛИНУ ОД ВИШЕ СТИХОВА.</a:t>
            </a:r>
            <a:endParaRPr lang="sr-Latn-RS" sz="4400" b="1" dirty="0" smtClean="0"/>
          </a:p>
          <a:p>
            <a:pPr marL="0" indent="0">
              <a:buNone/>
            </a:pPr>
            <a:r>
              <a:rPr lang="ru-RU" sz="4400" b="1" dirty="0" smtClean="0"/>
              <a:t>С ОБЗИРОМ НА БРОЈ СТИХОВА, РАЗЛИКУЈУ СЕ СЛЕДЕЋЕ ВРСТЕ СТРОФА:</a:t>
            </a:r>
            <a:br>
              <a:rPr lang="ru-RU" sz="4400" b="1" dirty="0" smtClean="0"/>
            </a:br>
            <a:r>
              <a:rPr lang="ru-RU" sz="4400" b="1" dirty="0" smtClean="0"/>
              <a:t>• МОНОСТИХ – СТРОФА ОД ЈЕДНОГ СТИХА,</a:t>
            </a:r>
            <a:br>
              <a:rPr lang="ru-RU" sz="4400" b="1" dirty="0" smtClean="0"/>
            </a:br>
            <a:r>
              <a:rPr lang="ru-RU" sz="4400" b="1" dirty="0" smtClean="0"/>
              <a:t>• ДИСТИХ – СТРОФА ОД ДВА СТИХА,</a:t>
            </a:r>
            <a:br>
              <a:rPr lang="ru-RU" sz="4400" b="1" dirty="0" smtClean="0"/>
            </a:br>
            <a:r>
              <a:rPr lang="ru-RU" sz="4400" b="1" dirty="0" smtClean="0"/>
              <a:t>• ТЕРЦЕТ – СТРОФА ОД ТРИ СТИХА,</a:t>
            </a:r>
            <a:br>
              <a:rPr lang="ru-RU" sz="4400" b="1" dirty="0" smtClean="0"/>
            </a:br>
            <a:r>
              <a:rPr lang="ru-RU" sz="4400" b="1" dirty="0" smtClean="0"/>
              <a:t>• КАТРЕН – СТРОФА ОД ЧЕТИРИ СТИХА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46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539" y="185194"/>
            <a:ext cx="11482086" cy="6551271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sr-Cyrl-RS" dirty="0" smtClean="0"/>
              <a:t>	</a:t>
            </a:r>
            <a:r>
              <a:rPr lang="sr-Cyrl-RS" sz="3000" b="1" dirty="0" smtClean="0"/>
              <a:t>			РИМА</a:t>
            </a:r>
          </a:p>
          <a:p>
            <a:pPr marL="0" indent="0">
              <a:buNone/>
            </a:pPr>
            <a:r>
              <a:rPr lang="ru-RU" sz="3000" b="1" dirty="0" smtClean="0"/>
              <a:t>РИМА  ЈЕ ГЛАСОВНО ПОДУДАРАЊЕ РЕЧИ КОЈЕ СЕ ЈАВЉА НАЈЧЕШЋЕ НА КРАЈУ ДВА ИЛИ ВИШЕ СТИХОВА.</a:t>
            </a:r>
          </a:p>
          <a:p>
            <a:pPr marL="0" indent="0" fontAlgn="base">
              <a:buNone/>
            </a:pPr>
            <a:r>
              <a:rPr lang="ru-RU" sz="3000" b="1" dirty="0" smtClean="0"/>
              <a:t>ВРСТЕ РИМЕ:</a:t>
            </a:r>
          </a:p>
          <a:p>
            <a:pPr marL="0" indent="0" fontAlgn="base">
              <a:buNone/>
            </a:pPr>
            <a:r>
              <a:rPr lang="ru-RU" sz="3000" b="1" dirty="0" smtClean="0"/>
              <a:t>1. ПАРНА</a:t>
            </a:r>
            <a:endParaRPr lang="sr-Latn-RS" sz="3000" b="1" dirty="0" smtClean="0"/>
          </a:p>
          <a:p>
            <a:pPr marL="0" indent="0">
              <a:buNone/>
            </a:pPr>
            <a:r>
              <a:rPr lang="sr-Latn-RS" sz="3000" b="1" dirty="0" smtClean="0"/>
              <a:t>„</a:t>
            </a:r>
            <a:r>
              <a:rPr lang="ru-RU" sz="3200" b="1" dirty="0" smtClean="0"/>
              <a:t>Као </a:t>
            </a:r>
            <a:r>
              <a:rPr lang="ru-RU" sz="3200" b="1" dirty="0"/>
              <a:t>златне токе крвљу покапане</a:t>
            </a:r>
            <a:r>
              <a:rPr lang="ru-RU" sz="3200" b="1" dirty="0" smtClean="0"/>
              <a:t>,</a:t>
            </a: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/>
              <a:t>Доле пада сунце за гору, за </a:t>
            </a:r>
            <a:r>
              <a:rPr lang="ru-RU" sz="3200" b="1" dirty="0" smtClean="0"/>
              <a:t>гране</a:t>
            </a:r>
            <a:r>
              <a:rPr lang="sr-Latn-RS" sz="3200" b="1" dirty="0" smtClean="0"/>
              <a:t>..</a:t>
            </a:r>
            <a:r>
              <a:rPr lang="ru-RU" sz="3200" b="1" dirty="0" smtClean="0"/>
              <a:t>.</a:t>
            </a:r>
            <a:r>
              <a:rPr lang="sr-Latn-RS" sz="3200" b="1" dirty="0" smtClean="0"/>
              <a:t>“</a:t>
            </a:r>
          </a:p>
          <a:p>
            <a:pPr marL="0" indent="0">
              <a:buNone/>
            </a:pPr>
            <a:r>
              <a:rPr lang="sr-Cyrl-RS" sz="3200" b="1" dirty="0" smtClean="0"/>
              <a:t>Р</a:t>
            </a:r>
            <a:r>
              <a:rPr lang="ru-RU" sz="3200" b="1" dirty="0" smtClean="0"/>
              <a:t>имују се два узастопна стиха (</a:t>
            </a:r>
            <a:r>
              <a:rPr lang="ru-RU" sz="3200" b="1" dirty="0"/>
              <a:t>аа</a:t>
            </a:r>
            <a:r>
              <a:rPr lang="ru-RU" sz="3200" b="1" dirty="0" smtClean="0"/>
              <a:t>)</a:t>
            </a:r>
            <a:endParaRPr lang="sr-Latn-RS" sz="3200" b="1" dirty="0" smtClean="0"/>
          </a:p>
          <a:p>
            <a:pPr marL="0" indent="0">
              <a:buNone/>
            </a:pPr>
            <a:endParaRPr lang="ru-RU" sz="3200" b="1" dirty="0"/>
          </a:p>
          <a:p>
            <a:pPr marL="0" indent="0">
              <a:buNone/>
            </a:pPr>
            <a:r>
              <a:rPr lang="ru-RU" sz="3000" b="1" dirty="0" smtClean="0"/>
              <a:t>2. УКРШТЕНА</a:t>
            </a:r>
            <a:endParaRPr lang="sr-Latn-RS" sz="3000" b="1" dirty="0" smtClean="0"/>
          </a:p>
          <a:p>
            <a:pPr marL="0" indent="0">
              <a:buNone/>
            </a:pPr>
            <a:r>
              <a:rPr lang="sr-Latn-RS" sz="3200" b="1" dirty="0" smtClean="0"/>
              <a:t>„</a:t>
            </a:r>
            <a:r>
              <a:rPr lang="ru-RU" sz="3200" b="1" dirty="0" smtClean="0"/>
              <a:t>Д</a:t>
            </a:r>
            <a:r>
              <a:rPr lang="sr-Latn-RS" sz="3200" b="1" dirty="0"/>
              <a:t>o</a:t>
            </a:r>
            <a:r>
              <a:rPr lang="ru-RU" sz="3200" b="1" dirty="0" smtClean="0"/>
              <a:t> у сумрак грлила их нежно</a:t>
            </a:r>
            <a:br>
              <a:rPr lang="ru-RU" sz="3200" b="1" dirty="0" smtClean="0"/>
            </a:br>
            <a:r>
              <a:rPr lang="ru-RU" sz="3200" b="1" dirty="0" smtClean="0"/>
              <a:t>и лизала низ длаку што руди,</a:t>
            </a:r>
            <a:br>
              <a:rPr lang="ru-RU" sz="3200" b="1" dirty="0" smtClean="0"/>
            </a:br>
            <a:r>
              <a:rPr lang="ru-RU" sz="3200" b="1" dirty="0" smtClean="0"/>
              <a:t>и сливо се млак сок неизбежно</a:t>
            </a:r>
            <a:br>
              <a:rPr lang="ru-RU" sz="3200" b="1" dirty="0" smtClean="0"/>
            </a:br>
            <a:r>
              <a:rPr lang="ru-RU" sz="3200" b="1" dirty="0" smtClean="0"/>
              <a:t>из тих топлих материнских груди.</a:t>
            </a:r>
            <a:r>
              <a:rPr lang="sr-Latn-RS" sz="3200" b="1" dirty="0" smtClean="0"/>
              <a:t>..“</a:t>
            </a:r>
          </a:p>
          <a:p>
            <a:pPr marL="0" indent="0">
              <a:buNone/>
            </a:pPr>
            <a:r>
              <a:rPr lang="sr-Cyrl-RS" sz="3200" b="1" dirty="0" smtClean="0"/>
              <a:t>Р</a:t>
            </a:r>
            <a:r>
              <a:rPr lang="ru-RU" sz="3200" b="1" dirty="0" smtClean="0"/>
              <a:t>имују </a:t>
            </a:r>
            <a:r>
              <a:rPr lang="ru-RU" sz="3200" b="1" dirty="0"/>
              <a:t>се 1. и 3.стих, и 2. и 4.стих(abab)</a:t>
            </a:r>
          </a:p>
          <a:p>
            <a:pPr marL="0" indent="0">
              <a:buNone/>
            </a:pPr>
            <a:endParaRPr lang="sr-Latn-RS" sz="3200" b="1" dirty="0" smtClean="0"/>
          </a:p>
          <a:p>
            <a:pPr marL="0" indent="0">
              <a:buNone/>
            </a:pPr>
            <a:endParaRPr lang="ru-RU" sz="3000" b="1" dirty="0" smtClean="0"/>
          </a:p>
          <a:p>
            <a:pPr marL="0" indent="0">
              <a:buNone/>
            </a:pPr>
            <a:r>
              <a:rPr lang="ru-RU" sz="3200" b="1" dirty="0" smtClean="0"/>
              <a:t>3</a:t>
            </a:r>
            <a:r>
              <a:rPr lang="ru-RU" sz="3200" b="1" dirty="0"/>
              <a:t>. </a:t>
            </a:r>
            <a:r>
              <a:rPr lang="ru-RU" sz="3200" b="1" dirty="0" smtClean="0"/>
              <a:t>ОБГРЉЕНА</a:t>
            </a:r>
            <a:endParaRPr lang="sr-Latn-RS" sz="3200" b="1" dirty="0" smtClean="0"/>
          </a:p>
          <a:p>
            <a:pPr marL="0" indent="0">
              <a:buNone/>
            </a:pPr>
            <a:r>
              <a:rPr lang="sr-Latn-RS" sz="3200" b="1" dirty="0"/>
              <a:t>„</a:t>
            </a:r>
            <a:r>
              <a:rPr lang="ru-RU" sz="3200" b="1" dirty="0" smtClean="0"/>
              <a:t>Жуљаве </a:t>
            </a:r>
            <a:r>
              <a:rPr lang="ru-RU" sz="3200" b="1" dirty="0"/>
              <a:t>руке одмара на плугу.</a:t>
            </a:r>
          </a:p>
          <a:p>
            <a:pPr marL="0" indent="0">
              <a:buNone/>
            </a:pPr>
            <a:r>
              <a:rPr lang="ru-RU" sz="3200" b="1" dirty="0"/>
              <a:t>Дубоко дише, и као да дремље.</a:t>
            </a:r>
          </a:p>
          <a:p>
            <a:pPr marL="0" indent="0">
              <a:buNone/>
            </a:pPr>
            <a:r>
              <a:rPr lang="ru-RU" sz="3200" b="1" dirty="0"/>
              <a:t>А ветар, чухом пробуђене земље</a:t>
            </a:r>
          </a:p>
          <a:p>
            <a:pPr marL="0" indent="0">
              <a:buNone/>
            </a:pPr>
            <a:r>
              <a:rPr lang="ru-RU" sz="3200" b="1" dirty="0"/>
              <a:t>Надојен, тресе седу влас му </a:t>
            </a:r>
            <a:r>
              <a:rPr lang="ru-RU" sz="3200" b="1" dirty="0" smtClean="0"/>
              <a:t>дугу...</a:t>
            </a:r>
            <a:r>
              <a:rPr lang="sr-Latn-RS" sz="3200" b="1" dirty="0" smtClean="0"/>
              <a:t>“</a:t>
            </a:r>
            <a:endParaRPr lang="ru-RU" sz="3200" b="1" dirty="0"/>
          </a:p>
          <a:p>
            <a:pPr marL="0" indent="0">
              <a:buNone/>
            </a:pPr>
            <a:r>
              <a:rPr lang="sr-Cyrl-RS" sz="3200" b="1" dirty="0" smtClean="0"/>
              <a:t>Р</a:t>
            </a:r>
            <a:r>
              <a:rPr lang="ru-RU" sz="3200" b="1" dirty="0" smtClean="0"/>
              <a:t>имују </a:t>
            </a:r>
            <a:r>
              <a:rPr lang="ru-RU" sz="3200" b="1" dirty="0"/>
              <a:t>се 1. и 4.стих, и 2. и 3.стих (abba)</a:t>
            </a:r>
            <a:endParaRPr lang="en-US" sz="3200" b="1" dirty="0"/>
          </a:p>
          <a:p>
            <a:pPr marL="0" indent="0" fontAlgn="base">
              <a:buNone/>
            </a:pPr>
            <a:endParaRPr lang="ru-RU" sz="3000" b="1" dirty="0" smtClean="0"/>
          </a:p>
          <a:p>
            <a:pPr marL="0" indent="0" fontAlgn="base">
              <a:buNone/>
            </a:pPr>
            <a:endParaRPr lang="ru-RU" sz="3000" b="1" dirty="0" smtClean="0"/>
          </a:p>
          <a:p>
            <a:pPr marL="0" indent="0" fontAlgn="base">
              <a:buNone/>
            </a:pPr>
            <a:r>
              <a:rPr lang="ru-RU" sz="3000" b="1" dirty="0" smtClean="0"/>
              <a:t/>
            </a:r>
            <a:br>
              <a:rPr lang="ru-RU" sz="3000" b="1" dirty="0" smtClean="0"/>
            </a:br>
            <a:endParaRPr lang="ru-RU" sz="3000" b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96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2242</TotalTime>
  <Words>98</Words>
  <Application>Microsoft Office PowerPoint</Application>
  <PresentationFormat>Widescreen</PresentationFormat>
  <Paragraphs>53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Century Schoolbook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Ђура Јакшић: Вече Јован Дучић: Село  Мирослав Антић: Плава звезда Вељко Петровић: Ратар / Алекса Шантић: О, класје моје Десанка Максимовић: Грачаница / Војислав Илић: Свети Сава Стеван Раичковић: Хвала сунцу, земљи, трави Милован Данојлић: Овај дечак зове се Пепо Крста Сергеј Јесењин: Песма о керуши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Danijela</dc:creator>
  <cp:lastModifiedBy>Danijela</cp:lastModifiedBy>
  <cp:revision>27</cp:revision>
  <dcterms:created xsi:type="dcterms:W3CDTF">2020-05-18T08:07:29Z</dcterms:created>
  <dcterms:modified xsi:type="dcterms:W3CDTF">2020-05-30T20:35:52Z</dcterms:modified>
</cp:coreProperties>
</file>